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402" r:id="rId2"/>
    <p:sldId id="418" r:id="rId3"/>
    <p:sldId id="403" r:id="rId4"/>
    <p:sldId id="405" r:id="rId5"/>
    <p:sldId id="406" r:id="rId6"/>
    <p:sldId id="407" r:id="rId7"/>
    <p:sldId id="408" r:id="rId8"/>
    <p:sldId id="409" r:id="rId9"/>
    <p:sldId id="410" r:id="rId10"/>
    <p:sldId id="404" r:id="rId11"/>
    <p:sldId id="411" r:id="rId12"/>
    <p:sldId id="412" r:id="rId13"/>
    <p:sldId id="413" r:id="rId14"/>
    <p:sldId id="414" r:id="rId15"/>
    <p:sldId id="415" r:id="rId16"/>
    <p:sldId id="419" r:id="rId17"/>
    <p:sldId id="416" r:id="rId18"/>
    <p:sldId id="417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81" autoAdjust="0"/>
    <p:restoredTop sz="93936" autoAdjust="0"/>
  </p:normalViewPr>
  <p:slideViewPr>
    <p:cSldViewPr snapToGrid="0">
      <p:cViewPr varScale="1">
        <p:scale>
          <a:sx n="82" d="100"/>
          <a:sy n="82" d="100"/>
        </p:scale>
        <p:origin x="1018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F84AA-269A-42FD-BEAC-2075DFD7A8C9}" type="datetimeFigureOut">
              <a:rPr lang="zh-TW" altLang="en-US" smtClean="0"/>
              <a:t>2019/10/5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9ABC95-4D3D-4AC8-992D-37D3767B10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6650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ABC95-4D3D-4AC8-992D-37D3767B103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182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12192000" cy="255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12192000" cy="8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1" name="Rectangle 9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724400"/>
            <a:ext cx="8534400" cy="1676400"/>
          </a:xfrm>
        </p:spPr>
        <p:txBody>
          <a:bodyPr/>
          <a:lstStyle>
            <a:lvl1pPr marL="0" indent="0" algn="ctr">
              <a:buFontTx/>
              <a:buNone/>
              <a:defRPr b="1"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3084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3454400" y="2209800"/>
            <a:ext cx="8534400" cy="1981200"/>
          </a:xfrm>
          <a:extLst/>
        </p:spPr>
        <p:txBody>
          <a:bodyPr/>
          <a:lstStyle>
            <a:lvl1pPr algn="ctr">
              <a:defRPr sz="3600"/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400800"/>
            <a:ext cx="2540000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BF69ADF-44AA-49B4-A3C1-315607DE7250}" type="datetimeFigureOut">
              <a:rPr lang="zh-TW" altLang="en-US" smtClean="0"/>
              <a:t>2019/10/5</a:t>
            </a:fld>
            <a:endParaRPr lang="zh-TW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400800"/>
            <a:ext cx="3860800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cs typeface="Angsana New" pitchFamily="18" charset="-34"/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2052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2019/10/5</a:t>
            </a:fld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5438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076267" y="1"/>
            <a:ext cx="2912533" cy="6596063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34434" y="1"/>
            <a:ext cx="8538633" cy="6596063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2019/10/5</a:t>
            </a:fld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7414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2019/10/5</a:t>
            </a:fld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8376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2019/10/5</a:t>
            </a:fld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0237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34434" y="1482725"/>
            <a:ext cx="5706533" cy="5113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44167" y="1482725"/>
            <a:ext cx="5706533" cy="5113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2019/10/5</a:t>
            </a:fld>
            <a:endParaRPr lang="zh-TW" alt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831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2019/10/5</a:t>
            </a:fld>
            <a:endParaRPr lang="zh-TW" altLang="en-US"/>
          </a:p>
        </p:txBody>
      </p:sp>
      <p:sp>
        <p:nvSpPr>
          <p:cNvPr id="8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9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7515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2019/10/5</a:t>
            </a:fld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8684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2019/10/5</a:t>
            </a:fld>
            <a:endParaRPr lang="zh-TW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2867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2019/10/5</a:t>
            </a:fld>
            <a:endParaRPr lang="zh-TW" alt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4054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 smtClean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2019/10/5</a:t>
            </a:fld>
            <a:endParaRPr lang="zh-TW" alt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8288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52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1016000" y="0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8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4963" y="1482725"/>
            <a:ext cx="11615737" cy="511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1600" y="6597650"/>
            <a:ext cx="2540000" cy="2603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1">
                <a:solidFill>
                  <a:srgbClr val="0033CC"/>
                </a:solidFill>
                <a:latin typeface="+mn-lt"/>
                <a:cs typeface="Angsana New" pitchFamily="18" charset="-34"/>
              </a:defRPr>
            </a:lvl1pPr>
          </a:lstStyle>
          <a:p>
            <a:fld id="{DBF69ADF-44AA-49B4-A3C1-315607DE7250}" type="datetimeFigureOut">
              <a:rPr lang="zh-TW" altLang="en-US" smtClean="0"/>
              <a:t>2019/10/5</a:t>
            </a:fld>
            <a:endParaRPr lang="zh-TW" altLang="en-US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267200" y="6597650"/>
            <a:ext cx="3860800" cy="2603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1">
                <a:solidFill>
                  <a:srgbClr val="0033CC"/>
                </a:solidFill>
                <a:latin typeface="+mn-lt"/>
                <a:cs typeface="Times New Roman" pitchFamily="18" charset="0"/>
              </a:defRPr>
            </a:lvl1pPr>
          </a:lstStyle>
          <a:p>
            <a:endParaRPr lang="zh-TW" altLang="en-US"/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550400" y="6597650"/>
            <a:ext cx="2540000" cy="2603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1" smtClean="0">
                <a:solidFill>
                  <a:srgbClr val="0033CC"/>
                </a:solidFill>
                <a:latin typeface="Calibri" panose="020F0502020204030204" pitchFamily="34" charset="0"/>
                <a:cs typeface="Angsana New" panose="02020603050405020304" pitchFamily="18" charset="-34"/>
              </a:defRPr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8341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Calibri" pitchFamily="34" charset="0"/>
          <a:ea typeface="新細明體" pitchFamily="18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Calibri" pitchFamily="34" charset="0"/>
          <a:ea typeface="新細明體" pitchFamily="18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Calibri" pitchFamily="34" charset="0"/>
          <a:ea typeface="新細明體" pitchFamily="18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Calibri" pitchFamily="34" charset="0"/>
          <a:ea typeface="新細明體" pitchFamily="18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Times New Roman" pitchFamily="18" charset="0"/>
          <a:ea typeface="新細明體" pitchFamily="18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Times New Roman" pitchFamily="18" charset="0"/>
          <a:ea typeface="新細明體" pitchFamily="18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Times New Roman" pitchFamily="18" charset="0"/>
          <a:ea typeface="新細明體" pitchFamily="18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Times New Roman" pitchFamily="18" charset="0"/>
          <a:ea typeface="新細明體" pitchFamily="18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2018-09-28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NCKU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CSIE DICLAB</a:t>
            </a: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數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IC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設計 作業解說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7865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Synthesis by Quartus10.0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9175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Synthesis by </a:t>
            </a:r>
            <a:r>
              <a:rPr lang="en-US" altLang="zh-TW" dirty="0" err="1"/>
              <a:t>Quartus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73063" y="1491433"/>
            <a:ext cx="11615737" cy="5113338"/>
          </a:xfrm>
        </p:spPr>
        <p:txBody>
          <a:bodyPr/>
          <a:lstStyle/>
          <a:p>
            <a:r>
              <a:rPr lang="en-US" altLang="zh-TW" dirty="0"/>
              <a:t>Step1: Create a new project</a:t>
            </a:r>
          </a:p>
          <a:p>
            <a:pPr lvl="1"/>
            <a:r>
              <a:rPr lang="en-US" altLang="zh-TW" dirty="0" smtClean="0"/>
              <a:t>File -&gt; new project wizard 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015" y="2485020"/>
            <a:ext cx="3653931" cy="284851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r="90327" b="76706"/>
          <a:stretch/>
        </p:blipFill>
        <p:spPr>
          <a:xfrm>
            <a:off x="120398" y="2723238"/>
            <a:ext cx="3502368" cy="2372084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3701707" y="3758321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6266856" y="5005714"/>
            <a:ext cx="515621" cy="3977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010216" y="5312640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2985" y="2524754"/>
            <a:ext cx="3611935" cy="2808785"/>
          </a:xfrm>
          <a:prstGeom prst="rect">
            <a:avLst/>
          </a:prstGeom>
        </p:spPr>
      </p:pic>
      <p:sp>
        <p:nvSpPr>
          <p:cNvPr id="10" name="向右箭號 9"/>
          <p:cNvSpPr/>
          <p:nvPr/>
        </p:nvSpPr>
        <p:spPr>
          <a:xfrm>
            <a:off x="7953892" y="3756937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8378259" y="3098307"/>
            <a:ext cx="817992" cy="498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8616994" y="3538562"/>
            <a:ext cx="35310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The project name should be 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as same as the name of top module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8378259" y="2840854"/>
            <a:ext cx="817992" cy="27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9310977" y="2723238"/>
            <a:ext cx="1786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The </a:t>
            </a:r>
            <a:r>
              <a:rPr lang="en-US" altLang="zh-TW" dirty="0" smtClean="0">
                <a:solidFill>
                  <a:srgbClr val="FF0000"/>
                </a:solidFill>
              </a:rPr>
              <a:t>project path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8695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Synthesis by </a:t>
            </a:r>
            <a:r>
              <a:rPr lang="en-US" altLang="zh-TW" dirty="0" err="1"/>
              <a:t>Quartus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Step1: Create a new project</a:t>
            </a:r>
          </a:p>
          <a:p>
            <a:pPr lvl="1"/>
            <a:r>
              <a:rPr lang="en-US" altLang="zh-TW" dirty="0" smtClean="0"/>
              <a:t>Add the file excepting the </a:t>
            </a:r>
            <a:r>
              <a:rPr lang="en-US" altLang="zh-TW" dirty="0" err="1" smtClean="0"/>
              <a:t>testbench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3" y="2673969"/>
            <a:ext cx="3704377" cy="288886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323" y="2396971"/>
            <a:ext cx="6513533" cy="3968179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4271112" y="3826043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2407998" y="5226297"/>
            <a:ext cx="515621" cy="3977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151358" y="5533223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橢圓 8"/>
          <p:cNvSpPr/>
          <p:nvPr/>
        </p:nvSpPr>
        <p:spPr>
          <a:xfrm>
            <a:off x="9705228" y="3059684"/>
            <a:ext cx="515621" cy="3977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9448588" y="3366610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010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Synthesis by </a:t>
            </a:r>
            <a:r>
              <a:rPr lang="en-US" altLang="zh-TW" dirty="0" err="1"/>
              <a:t>Quartus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Step2: Select the device : </a:t>
            </a:r>
            <a:r>
              <a:rPr lang="en-US" altLang="zh-TW" b="1" dirty="0"/>
              <a:t>Cyclone II EP2C70F896C8</a:t>
            </a:r>
            <a:endParaRPr lang="zh-TW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468" y="2473235"/>
            <a:ext cx="5400915" cy="422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33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Synthesis by </a:t>
            </a:r>
            <a:r>
              <a:rPr lang="en-US" altLang="zh-TW" dirty="0" err="1"/>
              <a:t>Quartus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 3 : Gate level simulation configuration </a:t>
            </a:r>
            <a:endParaRPr lang="en-US" altLang="zh-TW" dirty="0"/>
          </a:p>
          <a:p>
            <a:pPr lvl="1"/>
            <a:r>
              <a:rPr lang="en-US" altLang="zh-TW" dirty="0" smtClean="0"/>
              <a:t>select </a:t>
            </a:r>
            <a:r>
              <a:rPr lang="en-US" altLang="zh-TW" dirty="0" err="1" smtClean="0"/>
              <a:t>ModelSim</a:t>
            </a:r>
            <a:r>
              <a:rPr lang="en-US" altLang="zh-TW" dirty="0" smtClean="0"/>
              <a:t> and Verilog HDL 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598" y="2619466"/>
            <a:ext cx="4889302" cy="3798751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3052432" y="3559992"/>
            <a:ext cx="3740254" cy="2090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9529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Synthesis by </a:t>
            </a:r>
            <a:r>
              <a:rPr lang="en-US" altLang="zh-TW" dirty="0" err="1"/>
              <a:t>Quartus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 4 : compile and you will get the flow summary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r="81368" b="78333"/>
          <a:stretch/>
        </p:blipFill>
        <p:spPr>
          <a:xfrm>
            <a:off x="334964" y="2216769"/>
            <a:ext cx="6296656" cy="2059343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4938366" y="2570183"/>
            <a:ext cx="515621" cy="3977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693382" y="2198994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r="18725" b="5712"/>
          <a:stretch/>
        </p:blipFill>
        <p:spPr>
          <a:xfrm>
            <a:off x="7282247" y="2198994"/>
            <a:ext cx="4017826" cy="3574431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>
            <a:off x="6744750" y="3312237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3594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Gate-Level Simulation by </a:t>
            </a:r>
            <a:r>
              <a:rPr lang="en-US" altLang="zh-TW" dirty="0" err="1" smtClean="0"/>
              <a:t>ModelSim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720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Gate-Level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 1 : the gate level file </a:t>
            </a:r>
            <a:r>
              <a:rPr lang="en-US" altLang="zh-TW" dirty="0"/>
              <a:t>(*.</a:t>
            </a:r>
            <a:r>
              <a:rPr lang="en-US" altLang="zh-TW" dirty="0" err="1" smtClean="0"/>
              <a:t>vo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r>
              <a:rPr lang="en-US" altLang="zh-TW" dirty="0" smtClean="0"/>
              <a:t>can be found in </a:t>
            </a:r>
            <a:r>
              <a:rPr lang="en-US" altLang="zh-TW" i="1" dirty="0" smtClean="0"/>
              <a:t>simulation/</a:t>
            </a:r>
            <a:r>
              <a:rPr lang="en-US" altLang="zh-TW" i="1" dirty="0" err="1" smtClean="0"/>
              <a:t>modelsim</a:t>
            </a:r>
            <a:r>
              <a:rPr lang="en-US" altLang="zh-TW" dirty="0" smtClean="0"/>
              <a:t> folder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54" y="2162832"/>
            <a:ext cx="4943475" cy="20288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831" y="2355917"/>
            <a:ext cx="5553075" cy="1485900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5463670" y="3180130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666" y="4534334"/>
            <a:ext cx="6172200" cy="2009775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 rot="5400000">
            <a:off x="8707184" y="4030584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6700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Gate-Level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 2 : gate level simulation</a:t>
            </a:r>
          </a:p>
          <a:p>
            <a:pPr lvl="1"/>
            <a:r>
              <a:rPr lang="en-US" altLang="zh-TW" dirty="0" smtClean="0"/>
              <a:t>Repeat the steps in pre-sim.</a:t>
            </a:r>
          </a:p>
          <a:p>
            <a:pPr lvl="1"/>
            <a:r>
              <a:rPr lang="en-US" altLang="zh-TW" dirty="0" smtClean="0"/>
              <a:t>This time, use the *.</a:t>
            </a:r>
            <a:r>
              <a:rPr lang="en-US" altLang="zh-TW" dirty="0" err="1" smtClean="0"/>
              <a:t>vo</a:t>
            </a:r>
            <a:r>
              <a:rPr lang="en-US" altLang="zh-TW" dirty="0" smtClean="0"/>
              <a:t> </a:t>
            </a:r>
            <a:r>
              <a:rPr lang="en-US" altLang="zh-TW" dirty="0"/>
              <a:t>and </a:t>
            </a:r>
            <a:r>
              <a:rPr lang="en-US" altLang="zh-TW" dirty="0" err="1" smtClean="0"/>
              <a:t>cyclonev_atoms.v</a:t>
            </a:r>
            <a:r>
              <a:rPr lang="en-US" altLang="zh-TW" dirty="0" smtClean="0"/>
              <a:t> for simulation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931" y="3091406"/>
            <a:ext cx="449580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21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process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The process and the tools you will use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</p:txBody>
      </p:sp>
      <p:sp>
        <p:nvSpPr>
          <p:cNvPr id="4" name="矩形 3"/>
          <p:cNvSpPr/>
          <p:nvPr/>
        </p:nvSpPr>
        <p:spPr>
          <a:xfrm>
            <a:off x="2441448" y="2221992"/>
            <a:ext cx="1426464" cy="11247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Functional simulation 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559808" y="2221992"/>
            <a:ext cx="1426464" cy="11247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Synthesis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78168" y="2221992"/>
            <a:ext cx="1426464" cy="11247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Gate Level simulation 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單箭頭接點 7"/>
          <p:cNvCxnSpPr>
            <a:endCxn id="5" idx="1"/>
          </p:cNvCxnSpPr>
          <p:nvPr/>
        </p:nvCxnSpPr>
        <p:spPr>
          <a:xfrm>
            <a:off x="3867912" y="2784348"/>
            <a:ext cx="69189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5986272" y="2784348"/>
            <a:ext cx="69189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586255" y="3437516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/>
              <a:t>ModelSim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802398" y="3426118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/>
              <a:t>Quartus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6822974" y="3426118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/>
              <a:t>ModelSim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8806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Functional Simulation by </a:t>
            </a:r>
            <a:r>
              <a:rPr lang="en-US" altLang="zh-TW" dirty="0" err="1" smtClean="0"/>
              <a:t>ModelSim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6320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Step1: Create a new project</a:t>
            </a:r>
          </a:p>
          <a:p>
            <a:pPr lvl="1"/>
            <a:r>
              <a:rPr lang="en-US" altLang="zh-TW" dirty="0" smtClean="0"/>
              <a:t>File -&gt; New -&gt; Project</a:t>
            </a:r>
          </a:p>
          <a:p>
            <a:pPr lvl="1"/>
            <a:r>
              <a:rPr lang="en-US" altLang="zh-TW" dirty="0" smtClean="0"/>
              <a:t>Click “Browse…”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13918" t="15557" r="70563" b="36292"/>
          <a:stretch/>
        </p:blipFill>
        <p:spPr>
          <a:xfrm>
            <a:off x="212279" y="3175798"/>
            <a:ext cx="2779496" cy="2425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向右箭號 7"/>
          <p:cNvSpPr/>
          <p:nvPr/>
        </p:nvSpPr>
        <p:spPr>
          <a:xfrm>
            <a:off x="3178523" y="4373189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2" name="群組 21"/>
          <p:cNvGrpSpPr/>
          <p:nvPr/>
        </p:nvGrpSpPr>
        <p:grpSpPr>
          <a:xfrm>
            <a:off x="3834282" y="2537551"/>
            <a:ext cx="3806250" cy="4320447"/>
            <a:chOff x="6905018" y="2360168"/>
            <a:chExt cx="3806250" cy="4320447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4"/>
            <a:srcRect l="33834" t="32909" r="31441" b="19768"/>
            <a:stretch/>
          </p:blipFill>
          <p:spPr>
            <a:xfrm>
              <a:off x="6905018" y="2729500"/>
              <a:ext cx="3806250" cy="3396344"/>
            </a:xfrm>
            <a:prstGeom prst="rect">
              <a:avLst/>
            </a:prstGeom>
          </p:spPr>
        </p:pic>
        <p:sp>
          <p:nvSpPr>
            <p:cNvPr id="9" name="橢圓 8"/>
            <p:cNvSpPr/>
            <p:nvPr/>
          </p:nvSpPr>
          <p:spPr>
            <a:xfrm>
              <a:off x="7236823" y="3283132"/>
              <a:ext cx="896983" cy="53854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1" name="直線單箭頭接點 10"/>
            <p:cNvCxnSpPr>
              <a:stCxn id="9" idx="7"/>
              <a:endCxn id="7" idx="0"/>
            </p:cNvCxnSpPr>
            <p:nvPr/>
          </p:nvCxnSpPr>
          <p:spPr>
            <a:xfrm flipV="1">
              <a:off x="8002446" y="2729500"/>
              <a:ext cx="805697" cy="63250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7931600" y="2360168"/>
              <a:ext cx="25603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The name of your project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4" name="橢圓 13"/>
            <p:cNvSpPr/>
            <p:nvPr/>
          </p:nvSpPr>
          <p:spPr>
            <a:xfrm>
              <a:off x="7239571" y="3875808"/>
              <a:ext cx="896983" cy="53854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5" name="直線單箭頭接點 14"/>
            <p:cNvCxnSpPr/>
            <p:nvPr/>
          </p:nvCxnSpPr>
          <p:spPr>
            <a:xfrm>
              <a:off x="7689669" y="4414356"/>
              <a:ext cx="1335341" cy="19348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7683406" y="6311283"/>
              <a:ext cx="27806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The location of your project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9" name="橢圓 18"/>
            <p:cNvSpPr/>
            <p:nvPr/>
          </p:nvSpPr>
          <p:spPr>
            <a:xfrm>
              <a:off x="9582932" y="3901044"/>
              <a:ext cx="881172" cy="39777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9472837" y="4216678"/>
              <a:ext cx="10985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Click here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1" name="圖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3039" y="3178679"/>
            <a:ext cx="3353315" cy="2471193"/>
          </a:xfrm>
          <a:prstGeom prst="rect">
            <a:avLst/>
          </a:prstGeom>
        </p:spPr>
      </p:pic>
      <p:sp>
        <p:nvSpPr>
          <p:cNvPr id="23" name="向右箭號 22"/>
          <p:cNvSpPr/>
          <p:nvPr/>
        </p:nvSpPr>
        <p:spPr>
          <a:xfrm>
            <a:off x="7701874" y="4373189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8126241" y="5753635"/>
            <a:ext cx="3580917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The file path should be ALL ENGLISH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203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 2:  add the files</a:t>
            </a:r>
          </a:p>
          <a:p>
            <a:pPr lvl="1"/>
            <a:r>
              <a:rPr lang="en-US" altLang="zh-TW" dirty="0" smtClean="0"/>
              <a:t>Select all the files including the </a:t>
            </a:r>
            <a:r>
              <a:rPr lang="en-US" altLang="zh-TW" dirty="0" err="1" smtClean="0"/>
              <a:t>testbench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3" y="2891110"/>
            <a:ext cx="3133725" cy="2695575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2304455" y="5188906"/>
            <a:ext cx="515621" cy="3977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012981" y="5504540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449" y="3043509"/>
            <a:ext cx="3067050" cy="2390775"/>
          </a:xfrm>
          <a:prstGeom prst="rect">
            <a:avLst/>
          </a:prstGeom>
        </p:spPr>
      </p:pic>
      <p:sp>
        <p:nvSpPr>
          <p:cNvPr id="9" name="橢圓 8"/>
          <p:cNvSpPr/>
          <p:nvPr/>
        </p:nvSpPr>
        <p:spPr>
          <a:xfrm>
            <a:off x="5434148" y="3587931"/>
            <a:ext cx="991014" cy="5574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326592" y="4063271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向右箭號 10"/>
          <p:cNvSpPr/>
          <p:nvPr/>
        </p:nvSpPr>
        <p:spPr>
          <a:xfrm>
            <a:off x="3587467" y="4096979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878" y="2957619"/>
            <a:ext cx="4617822" cy="2476665"/>
          </a:xfrm>
          <a:prstGeom prst="rect">
            <a:avLst/>
          </a:prstGeom>
        </p:spPr>
      </p:pic>
      <p:sp>
        <p:nvSpPr>
          <p:cNvPr id="13" name="向右箭號 12"/>
          <p:cNvSpPr/>
          <p:nvPr/>
        </p:nvSpPr>
        <p:spPr>
          <a:xfrm>
            <a:off x="6855315" y="3994458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8956766" y="3334452"/>
            <a:ext cx="991014" cy="5574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8849210" y="3809792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10596302" y="3960153"/>
            <a:ext cx="670774" cy="5574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07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Step3 : start coding…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262" y="2419350"/>
            <a:ext cx="785812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74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Step4: simulation </a:t>
            </a:r>
          </a:p>
          <a:p>
            <a:pPr lvl="1"/>
            <a:r>
              <a:rPr lang="en-US" altLang="zh-TW" dirty="0" smtClean="0"/>
              <a:t>Compile -&gt; Simulate -&gt; Start Simulation-&gt;work-&gt;</a:t>
            </a:r>
            <a:r>
              <a:rPr lang="en-US" altLang="zh-TW" dirty="0" err="1" smtClean="0"/>
              <a:t>tb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b="7046"/>
          <a:stretch/>
        </p:blipFill>
        <p:spPr>
          <a:xfrm>
            <a:off x="195626" y="2516779"/>
            <a:ext cx="4660333" cy="4206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橢圓 4"/>
          <p:cNvSpPr/>
          <p:nvPr/>
        </p:nvSpPr>
        <p:spPr>
          <a:xfrm>
            <a:off x="3849189" y="2778034"/>
            <a:ext cx="269965" cy="2822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434886" y="2986312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13320" t="13110" r="72069" b="50363"/>
          <a:stretch/>
        </p:blipFill>
        <p:spPr>
          <a:xfrm>
            <a:off x="5448017" y="2516779"/>
            <a:ext cx="3061505" cy="2150173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>
            <a:off x="4953981" y="3361399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975" y="3502805"/>
            <a:ext cx="3652876" cy="3311347"/>
          </a:xfrm>
          <a:prstGeom prst="rect">
            <a:avLst/>
          </a:prstGeom>
        </p:spPr>
      </p:pic>
      <p:sp>
        <p:nvSpPr>
          <p:cNvPr id="10" name="向右箭號 9"/>
          <p:cNvSpPr/>
          <p:nvPr/>
        </p:nvSpPr>
        <p:spPr>
          <a:xfrm>
            <a:off x="7599917" y="5399091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7735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 4 : </a:t>
            </a:r>
            <a:r>
              <a:rPr lang="en-US" altLang="zh-TW" dirty="0"/>
              <a:t>simulation 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649" r="78475" b="51635"/>
          <a:stretch/>
        </p:blipFill>
        <p:spPr>
          <a:xfrm>
            <a:off x="465190" y="2375656"/>
            <a:ext cx="5106796" cy="3327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橢圓 4"/>
          <p:cNvSpPr/>
          <p:nvPr/>
        </p:nvSpPr>
        <p:spPr>
          <a:xfrm>
            <a:off x="4441371" y="2743200"/>
            <a:ext cx="269965" cy="2822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027068" y="2951478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675" y="1614711"/>
            <a:ext cx="3157681" cy="5073242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>
            <a:off x="6201974" y="3888436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6685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 5 : waveform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543" t="2405" r="85759" b="38165"/>
          <a:stretch/>
        </p:blipFill>
        <p:spPr>
          <a:xfrm>
            <a:off x="874913" y="2138808"/>
            <a:ext cx="3610000" cy="440500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12089" t="17422" r="63078" b="37999"/>
          <a:stretch/>
        </p:blipFill>
        <p:spPr>
          <a:xfrm>
            <a:off x="5744752" y="1730570"/>
            <a:ext cx="5489306" cy="2771432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9405256" y="2124892"/>
            <a:ext cx="269965" cy="2822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990953" y="2333170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向右箭號 7"/>
          <p:cNvSpPr/>
          <p:nvPr/>
        </p:nvSpPr>
        <p:spPr>
          <a:xfrm>
            <a:off x="4785083" y="2814371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6381936" y="1430067"/>
            <a:ext cx="4468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You have to “restart” before a new simulation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1314" y="5161806"/>
            <a:ext cx="7059386" cy="1495364"/>
          </a:xfrm>
          <a:prstGeom prst="rect">
            <a:avLst/>
          </a:prstGeom>
        </p:spPr>
      </p:pic>
      <p:sp>
        <p:nvSpPr>
          <p:cNvPr id="11" name="向右箭號 10"/>
          <p:cNvSpPr/>
          <p:nvPr/>
        </p:nvSpPr>
        <p:spPr>
          <a:xfrm rot="5400000">
            <a:off x="8253189" y="4765990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0515366"/>
      </p:ext>
    </p:extLst>
  </p:cSld>
  <p:clrMapOvr>
    <a:masterClrMapping/>
  </p:clrMapOvr>
</p:sld>
</file>

<file path=ppt/theme/theme1.xml><?xml version="1.0" encoding="utf-8"?>
<a:theme xmlns:a="http://schemas.openxmlformats.org/drawingml/2006/main" name="NCKU">
  <a:themeElements>
    <a:clrScheme name="NCKU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CKU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KU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KU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KU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KU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KU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KU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KU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KU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KU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KU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KU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CKU" id="{1E584FE3-EC3C-4BC7-B6FE-D3F2C8DC7160}" vid="{911B48B0-2E8C-4C50-97C8-C7CE263FDF51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NCKU</Template>
  <TotalTime>23332</TotalTime>
  <Words>300</Words>
  <Application>Microsoft Office PowerPoint</Application>
  <PresentationFormat>寬螢幕</PresentationFormat>
  <Paragraphs>70</Paragraphs>
  <Slides>18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4" baseType="lpstr">
      <vt:lpstr>Angsana New</vt:lpstr>
      <vt:lpstr>新細明體</vt:lpstr>
      <vt:lpstr>標楷體</vt:lpstr>
      <vt:lpstr>Calibri</vt:lpstr>
      <vt:lpstr>Times New Roman</vt:lpstr>
      <vt:lpstr>NCKU</vt:lpstr>
      <vt:lpstr>數位IC設計 作業解說</vt:lpstr>
      <vt:lpstr>The process</vt:lpstr>
      <vt:lpstr>Functional Simulation by ModelSim</vt:lpstr>
      <vt:lpstr>Functional Simulation by ModelSim</vt:lpstr>
      <vt:lpstr>Functional Simulation by ModelSim</vt:lpstr>
      <vt:lpstr>Functional Simulation by ModelSim</vt:lpstr>
      <vt:lpstr>Functional Simulation by ModelSim</vt:lpstr>
      <vt:lpstr>Functional Simulation by ModelSim</vt:lpstr>
      <vt:lpstr>Functional Simulation by ModelSim</vt:lpstr>
      <vt:lpstr>Synthesis by Quartus10.0</vt:lpstr>
      <vt:lpstr>Synthesis by Quartus</vt:lpstr>
      <vt:lpstr>Synthesis by Quartus</vt:lpstr>
      <vt:lpstr>Synthesis by Quartus</vt:lpstr>
      <vt:lpstr>Synthesis by Quartus</vt:lpstr>
      <vt:lpstr>Synthesis by Quartus</vt:lpstr>
      <vt:lpstr>Gate-Level Simulation by ModelSim</vt:lpstr>
      <vt:lpstr>Gate-Level Simulation by ModelSim</vt:lpstr>
      <vt:lpstr>Gate-Level Simulation by ModelSim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超高解析度影像之壓縮演算法 開發及硬體架構設計</dc:title>
  <dc:creator>Lin</dc:creator>
  <cp:lastModifiedBy>yuyun huang</cp:lastModifiedBy>
  <cp:revision>972</cp:revision>
  <dcterms:created xsi:type="dcterms:W3CDTF">2016-04-08T13:58:24Z</dcterms:created>
  <dcterms:modified xsi:type="dcterms:W3CDTF">2019-10-05T07:16:18Z</dcterms:modified>
</cp:coreProperties>
</file>